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Proxima Nova"/>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roximaNova-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ProximaNova-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ProximaNova-italic.fntdata"/><Relationship Id="rId6" Type="http://schemas.openxmlformats.org/officeDocument/2006/relationships/slide" Target="slides/slide1.xml"/><Relationship Id="rId18" Type="http://schemas.openxmlformats.org/officeDocument/2006/relationships/font" Target="fonts/ProximaNova-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07cf2498e8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07cf2498e8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Chris</a:t>
            </a:r>
            <a:r>
              <a:rPr lang="en">
                <a:solidFill>
                  <a:schemeClr val="dk1"/>
                </a:solidFill>
              </a:rPr>
              <a:t> - </a:t>
            </a:r>
            <a:r>
              <a:rPr lang="en"/>
              <a:t>So, what did we learn? Well, this task is a lot more complicated than we first anticipated. There are 39 attributes in total and the best we could do was a subset of 4 of them with okay performance. Second, there might be better ways to use the review data. We were using each individual review and associating it with business attributes but we could have also combined all the reviews of a business into one sum of text and dealt with it that way to get a wider interpretation of the data. Finally, throwing more data at the model did really help us out all that much so exploring more ways to represent it could yield better </a:t>
            </a:r>
            <a:r>
              <a:rPr lang="en"/>
              <a:t>performance.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07cf2498e8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07cf2498e8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Chris</a:t>
            </a:r>
            <a:r>
              <a:rPr lang="en">
                <a:solidFill>
                  <a:schemeClr val="dk1"/>
                </a:solidFill>
              </a:rPr>
              <a:t> - </a:t>
            </a:r>
            <a:r>
              <a:rPr lang="en"/>
              <a:t>Thank you all for listening to our </a:t>
            </a:r>
            <a:r>
              <a:rPr lang="en"/>
              <a:t>presentation! Are there any questions?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07cf2498e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07cf2498e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Conor- For our project, we wanted to </a:t>
            </a:r>
            <a:r>
              <a:rPr lang="en"/>
              <a:t>determine</a:t>
            </a:r>
            <a:r>
              <a:rPr lang="en"/>
              <a:t> if we could predict if a business has certain attributes based on its yelp reviews. This can be helpful if a business has attributes that are not defined. There could be a system that uses review </a:t>
            </a:r>
            <a:r>
              <a:rPr lang="en"/>
              <a:t>data</a:t>
            </a:r>
            <a:r>
              <a:rPr lang="en"/>
              <a:t> to suggest potential attributes to users when viewing a business.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07cf2498e8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07cf2498e8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Conor</a:t>
            </a:r>
            <a:r>
              <a:rPr lang="en">
                <a:solidFill>
                  <a:schemeClr val="dk1"/>
                </a:solidFill>
              </a:rPr>
              <a:t>- </a:t>
            </a:r>
            <a:r>
              <a:rPr lang="en"/>
              <a:t>First, we had to determine </a:t>
            </a:r>
            <a:r>
              <a:rPr lang="en"/>
              <a:t>what</a:t>
            </a:r>
            <a:r>
              <a:rPr lang="en"/>
              <a:t> attributes we wanted to </a:t>
            </a:r>
            <a:r>
              <a:rPr lang="en"/>
              <a:t>predict</a:t>
            </a:r>
            <a:r>
              <a:rPr lang="en"/>
              <a:t>. We looked at all of the attributes and determined what attributes we thought were the most central and important to a business. We created two lists- one with 7 binary attributes and one with 4. We thought having two different sized lists would allow for us to test the extend the model would be able to predict. The original 7 attributes were if a business accepted credit cards, if there is bike parking, if it is good for kids, if there is outdoor seating, if it has a TV, if there is wheelchair access, and if dogs are allowed. For the second list, we have a subset of the original 7 - if the business is good for kids, if there is outdoor seating, if there is wheelchair access, and if dogs are allowed. The </a:t>
            </a:r>
            <a:r>
              <a:rPr lang="en"/>
              <a:t>rankings</a:t>
            </a:r>
            <a:r>
              <a:rPr lang="en"/>
              <a:t> to the right of these attributes show how common each of these attributes are. For example, bike parking is the 4th most common attribute among businesses- 75,000 business have it. We can see that these attributes are all someone common among businesses. Once we selected the attributes we wanted to </a:t>
            </a:r>
            <a:r>
              <a:rPr lang="en"/>
              <a:t>predict</a:t>
            </a:r>
            <a:r>
              <a:rPr lang="en"/>
              <a:t>, we next had to determine how we would predict them.</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07cf2498e8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07cf2498e8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Patrick</a:t>
            </a:r>
            <a:r>
              <a:rPr lang="en">
                <a:solidFill>
                  <a:schemeClr val="dk1"/>
                </a:solidFill>
              </a:rPr>
              <a:t>- </a:t>
            </a:r>
            <a:r>
              <a:rPr lang="en"/>
              <a:t>To cut down on the total number of reviews, we decided to filter the reviews and only take the ones from businesses who’s review count met a specified threshold. The first set was businesses with at least 1000 reviews and the second was businesses with at least 500 reviews. We felt that this would help the training process because each business would have a good amount of review data associated with it.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07cf2498e8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07cf2498e8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Patrick</a:t>
            </a:r>
            <a:r>
              <a:rPr lang="en">
                <a:solidFill>
                  <a:schemeClr val="dk1"/>
                </a:solidFill>
              </a:rPr>
              <a:t> - </a:t>
            </a:r>
            <a:r>
              <a:rPr lang="en"/>
              <a:t>Formatting the data was a very important part in our </a:t>
            </a:r>
            <a:r>
              <a:rPr lang="en"/>
              <a:t>research</a:t>
            </a:r>
            <a:r>
              <a:rPr lang="en"/>
              <a:t> process. The current data we had was in a huge json file, but these are very hard to work with in python. We took the data that we needed from it and converted it to a csv file that was delimited by the “bar” character since many of the reviews have commas in them. The table on screen is an example of how our final data sets were constructed.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07cf2498e8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07cf2498e8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Patrick</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07cf2498e8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07cf2498e8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Chris</a:t>
            </a:r>
            <a:r>
              <a:rPr lang="en">
                <a:solidFill>
                  <a:schemeClr val="dk1"/>
                </a:solidFill>
              </a:rPr>
              <a:t> - </a:t>
            </a:r>
            <a:r>
              <a:rPr lang="en">
                <a:solidFill>
                  <a:schemeClr val="dk1"/>
                </a:solidFill>
              </a:rPr>
              <a:t>We decided to use Global Vectors for Word Representation (GloVe). There are several reasons why GloVe was chosen to encode the text. One reason is its ability to identify the nearest neighbor of words. GloVe uses the Euclidean distance between two word vectors in order to determine how semantically similar they are. For example, some of the closest words to frog are frogs, toad, litoria, etc. We thought this would be useful when dealing with synonyms of attribute related words. We also removed </a:t>
            </a:r>
            <a:r>
              <a:rPr lang="en">
                <a:solidFill>
                  <a:schemeClr val="dk1"/>
                </a:solidFill>
              </a:rPr>
              <a:t>punctuation</a:t>
            </a:r>
            <a:r>
              <a:rPr lang="en">
                <a:solidFill>
                  <a:schemeClr val="dk1"/>
                </a:solidFill>
              </a:rPr>
              <a:t> and numbers, single characters, and multiple spaces.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07cf2498e8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07cf2498e8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Yash</a:t>
            </a:r>
            <a:r>
              <a:rPr lang="en">
                <a:solidFill>
                  <a:schemeClr val="dk1"/>
                </a:solidFill>
              </a:rPr>
              <a:t> - </a:t>
            </a:r>
            <a:r>
              <a:rPr lang="en"/>
              <a:t>We used the Multi-Label classification to check whether the reviews can accurately predict our attributes. The single output layer uses a Dense layer with multiple outputs depending on the attributes. </a:t>
            </a:r>
            <a:r>
              <a:rPr lang="en">
                <a:solidFill>
                  <a:schemeClr val="dk1"/>
                </a:solidFill>
              </a:rPr>
              <a:t>We felt that reviews from the same business would have similar words that are related to the business’ attributes. Our prediction is that using more review data and less attributes would yield the best performance because there would be less classification labels and more data to work with. We ran our model with 5, 10, and 50 epochs for an attempt to get higher accuracy. Glove embedding, 70% training data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07cf2498e8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07cf2498e8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Yash</a:t>
            </a:r>
            <a:r>
              <a:rPr lang="en">
                <a:solidFill>
                  <a:schemeClr val="dk1"/>
                </a:solidFill>
              </a:rPr>
              <a:t> - </a:t>
            </a:r>
            <a:r>
              <a:rPr lang="en"/>
              <a:t>Theses were the </a:t>
            </a:r>
            <a:r>
              <a:rPr lang="en"/>
              <a:t>results</a:t>
            </a:r>
            <a:r>
              <a:rPr lang="en"/>
              <a:t> from all of our testing. On the left is the Single Layout output data and the right is the multi layer output data. The X-axis data is organized by the </a:t>
            </a:r>
            <a:r>
              <a:rPr lang="en"/>
              <a:t>review</a:t>
            </a:r>
            <a:r>
              <a:rPr lang="en"/>
              <a:t> number filter, the number of attributes, and the number of epochs done. The section that saw the best performance was with predicting 4 attributes rather than the 7. This is something that we anticipated to see but there did not seem to be an </a:t>
            </a:r>
            <a:r>
              <a:rPr lang="en"/>
              <a:t>advantage</a:t>
            </a:r>
            <a:r>
              <a:rPr lang="en"/>
              <a:t> to the </a:t>
            </a:r>
            <a:r>
              <a:rPr lang="en"/>
              <a:t>amount</a:t>
            </a:r>
            <a:r>
              <a:rPr lang="en"/>
              <a:t> of data we used. We also saw that increasing the </a:t>
            </a:r>
            <a:r>
              <a:rPr lang="en"/>
              <a:t>number</a:t>
            </a:r>
            <a:r>
              <a:rPr lang="en"/>
              <a:t> of epochs did not always help the model’s performance. Overall The single output layer model had better </a:t>
            </a:r>
            <a:r>
              <a:rPr lang="en"/>
              <a:t>performance</a:t>
            </a:r>
            <a:r>
              <a:rPr lang="en"/>
              <a:t> but the multi output layer model was much more consistent over all the datasets.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Using Yelp Business Reviews to Predict Potential Business Attributes</a:t>
            </a:r>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
              <a:t>Patrick Critz, Conor McDonough, Christopher Guerrette, Yash Patel</a:t>
            </a:r>
            <a:endParaRPr/>
          </a:p>
        </p:txBody>
      </p:sp>
      <p:pic>
        <p:nvPicPr>
          <p:cNvPr id="61" name="Google Shape;61;p13"/>
          <p:cNvPicPr preferRelativeResize="0"/>
          <p:nvPr/>
        </p:nvPicPr>
        <p:blipFill rotWithShape="1">
          <a:blip r:embed="rId3">
            <a:alphaModFix/>
          </a:blip>
          <a:srcRect b="26575" l="0" r="0" t="28669"/>
          <a:stretch/>
        </p:blipFill>
        <p:spPr>
          <a:xfrm>
            <a:off x="510450" y="3922313"/>
            <a:ext cx="2781300" cy="952500"/>
          </a:xfrm>
          <a:prstGeom prst="rect">
            <a:avLst/>
          </a:prstGeom>
          <a:noFill/>
          <a:ln>
            <a:noFill/>
          </a:ln>
        </p:spPr>
      </p:pic>
      <p:pic>
        <p:nvPicPr>
          <p:cNvPr id="62" name="Google Shape;62;p13"/>
          <p:cNvPicPr preferRelativeResize="0"/>
          <p:nvPr/>
        </p:nvPicPr>
        <p:blipFill rotWithShape="1">
          <a:blip r:embed="rId4">
            <a:alphaModFix/>
          </a:blip>
          <a:srcRect b="278" l="0" r="0" t="268"/>
          <a:stretch/>
        </p:blipFill>
        <p:spPr>
          <a:xfrm>
            <a:off x="5805550" y="3922325"/>
            <a:ext cx="2487598" cy="952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Conclusion. What did we learn?</a:t>
            </a:r>
            <a:endParaRPr/>
          </a:p>
        </p:txBody>
      </p:sp>
      <p:sp>
        <p:nvSpPr>
          <p:cNvPr id="139" name="Google Shape;139;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This is a difficult task to complete that needs a lot of data.</a:t>
            </a:r>
            <a:endParaRPr/>
          </a:p>
          <a:p>
            <a:pPr indent="-342900" lvl="0" marL="457200" rtl="0" algn="l">
              <a:spcBef>
                <a:spcPts val="0"/>
              </a:spcBef>
              <a:spcAft>
                <a:spcPts val="0"/>
              </a:spcAft>
              <a:buSzPts val="1800"/>
              <a:buAutoNum type="arabicPeriod"/>
            </a:pPr>
            <a:r>
              <a:rPr lang="en"/>
              <a:t>Using different ways to combine the review could be useful.</a:t>
            </a:r>
            <a:endParaRPr/>
          </a:p>
          <a:p>
            <a:pPr indent="-342900" lvl="0" marL="457200" rtl="0" algn="l">
              <a:spcBef>
                <a:spcPts val="0"/>
              </a:spcBef>
              <a:spcAft>
                <a:spcPts val="0"/>
              </a:spcAft>
              <a:buSzPts val="1800"/>
              <a:buAutoNum type="arabicPeriod"/>
            </a:pPr>
            <a:r>
              <a:rPr lang="en"/>
              <a:t>It is </a:t>
            </a:r>
            <a:r>
              <a:rPr lang="en"/>
              <a:t>easier</a:t>
            </a:r>
            <a:r>
              <a:rPr lang="en"/>
              <a:t> to </a:t>
            </a:r>
            <a:r>
              <a:rPr lang="en"/>
              <a:t>predict less attributes.</a:t>
            </a:r>
            <a:endParaRPr/>
          </a:p>
          <a:p>
            <a:pPr indent="-342900" lvl="0" marL="457200" rtl="0" algn="l">
              <a:spcBef>
                <a:spcPts val="0"/>
              </a:spcBef>
              <a:spcAft>
                <a:spcPts val="0"/>
              </a:spcAft>
              <a:buSzPts val="1800"/>
              <a:buAutoNum type="arabicPeriod"/>
            </a:pPr>
            <a:r>
              <a:rPr lang="en"/>
              <a:t>Adding more data did not necessarily make the performance better.</a:t>
            </a:r>
            <a:endParaRPr/>
          </a:p>
        </p:txBody>
      </p:sp>
      <p:pic>
        <p:nvPicPr>
          <p:cNvPr id="140" name="Google Shape;140;p22"/>
          <p:cNvPicPr preferRelativeResize="0"/>
          <p:nvPr/>
        </p:nvPicPr>
        <p:blipFill>
          <a:blip r:embed="rId3">
            <a:alphaModFix/>
          </a:blip>
          <a:stretch>
            <a:fillRect/>
          </a:stretch>
        </p:blipFill>
        <p:spPr>
          <a:xfrm>
            <a:off x="2499550" y="2663100"/>
            <a:ext cx="4144900" cy="2176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3"/>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Thank you for listening!</a:t>
            </a:r>
            <a:endParaRPr/>
          </a:p>
        </p:txBody>
      </p:sp>
      <p:sp>
        <p:nvSpPr>
          <p:cNvPr id="146" name="Google Shape;146;p23"/>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Are there any questions?</a:t>
            </a:r>
            <a:endParaRPr/>
          </a:p>
        </p:txBody>
      </p:sp>
      <p:pic>
        <p:nvPicPr>
          <p:cNvPr id="147" name="Google Shape;147;p23"/>
          <p:cNvPicPr preferRelativeResize="0"/>
          <p:nvPr/>
        </p:nvPicPr>
        <p:blipFill rotWithShape="1">
          <a:blip r:embed="rId3">
            <a:alphaModFix/>
          </a:blip>
          <a:srcRect b="26575" l="0" r="0" t="28669"/>
          <a:stretch/>
        </p:blipFill>
        <p:spPr>
          <a:xfrm>
            <a:off x="5551925" y="1395063"/>
            <a:ext cx="2781300" cy="952500"/>
          </a:xfrm>
          <a:prstGeom prst="rect">
            <a:avLst/>
          </a:prstGeom>
          <a:noFill/>
          <a:ln>
            <a:noFill/>
          </a:ln>
        </p:spPr>
      </p:pic>
      <p:pic>
        <p:nvPicPr>
          <p:cNvPr id="148" name="Google Shape;148;p23"/>
          <p:cNvPicPr preferRelativeResize="0"/>
          <p:nvPr/>
        </p:nvPicPr>
        <p:blipFill rotWithShape="1">
          <a:blip r:embed="rId4">
            <a:alphaModFix/>
          </a:blip>
          <a:srcRect b="278" l="0" r="0" t="268"/>
          <a:stretch/>
        </p:blipFill>
        <p:spPr>
          <a:xfrm>
            <a:off x="5698775" y="2715425"/>
            <a:ext cx="2487598" cy="952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Statement</a:t>
            </a:r>
            <a:endParaRPr/>
          </a:p>
        </p:txBody>
      </p:sp>
      <p:sp>
        <p:nvSpPr>
          <p:cNvPr id="68" name="Google Shape;68;p14"/>
          <p:cNvSpPr txBox="1"/>
          <p:nvPr>
            <p:ph idx="1" type="body"/>
          </p:nvPr>
        </p:nvSpPr>
        <p:spPr>
          <a:xfrm>
            <a:off x="311700" y="1153425"/>
            <a:ext cx="8520600" cy="341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Can we use yelp reviews to predict if a business has certain binary attributes?</a:t>
            </a:r>
            <a:endParaRPr/>
          </a:p>
          <a:p>
            <a:pPr indent="0" lvl="0" marL="0" rtl="0" algn="l">
              <a:spcBef>
                <a:spcPts val="1200"/>
              </a:spcBef>
              <a:spcAft>
                <a:spcPts val="1200"/>
              </a:spcAft>
              <a:buNone/>
            </a:pPr>
            <a:r>
              <a:t/>
            </a:r>
            <a:endParaRPr/>
          </a:p>
        </p:txBody>
      </p:sp>
      <p:pic>
        <p:nvPicPr>
          <p:cNvPr id="69" name="Google Shape;69;p14"/>
          <p:cNvPicPr preferRelativeResize="0"/>
          <p:nvPr/>
        </p:nvPicPr>
        <p:blipFill>
          <a:blip r:embed="rId3">
            <a:alphaModFix/>
          </a:blip>
          <a:stretch>
            <a:fillRect/>
          </a:stretch>
        </p:blipFill>
        <p:spPr>
          <a:xfrm>
            <a:off x="544750" y="2695550"/>
            <a:ext cx="3022824" cy="1221725"/>
          </a:xfrm>
          <a:prstGeom prst="rect">
            <a:avLst/>
          </a:prstGeom>
          <a:noFill/>
          <a:ln>
            <a:noFill/>
          </a:ln>
        </p:spPr>
      </p:pic>
      <p:pic>
        <p:nvPicPr>
          <p:cNvPr id="70" name="Google Shape;70;p14"/>
          <p:cNvPicPr preferRelativeResize="0"/>
          <p:nvPr/>
        </p:nvPicPr>
        <p:blipFill>
          <a:blip r:embed="rId4">
            <a:alphaModFix/>
          </a:blip>
          <a:stretch>
            <a:fillRect/>
          </a:stretch>
        </p:blipFill>
        <p:spPr>
          <a:xfrm>
            <a:off x="4276025" y="2850463"/>
            <a:ext cx="4286250" cy="1066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Determining what Attributes to Predict</a:t>
            </a:r>
            <a:endParaRPr/>
          </a:p>
        </p:txBody>
      </p:sp>
      <p:sp>
        <p:nvSpPr>
          <p:cNvPr id="76" name="Google Shape;76;p15"/>
          <p:cNvSpPr txBox="1"/>
          <p:nvPr>
            <p:ph idx="1" type="body"/>
          </p:nvPr>
        </p:nvSpPr>
        <p:spPr>
          <a:xfrm>
            <a:off x="311700" y="1152475"/>
            <a:ext cx="56154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First list: 7 Attributes</a:t>
            </a:r>
            <a:endParaRPr/>
          </a:p>
          <a:p>
            <a:pPr indent="-317500" lvl="1" marL="914400" rtl="0" algn="l">
              <a:spcBef>
                <a:spcPts val="0"/>
              </a:spcBef>
              <a:spcAft>
                <a:spcPts val="0"/>
              </a:spcAft>
              <a:buSzPts val="1400"/>
              <a:buChar char="○"/>
            </a:pPr>
            <a:r>
              <a:rPr lang="en"/>
              <a:t>Business Accepts Credit Cards (1/39, 120,177 Businesses)</a:t>
            </a:r>
            <a:endParaRPr/>
          </a:p>
          <a:p>
            <a:pPr indent="-317500" lvl="1" marL="914400" rtl="0" algn="l">
              <a:spcBef>
                <a:spcPts val="0"/>
              </a:spcBef>
              <a:spcAft>
                <a:spcPts val="0"/>
              </a:spcAft>
              <a:buSzPts val="1400"/>
              <a:buChar char="○"/>
            </a:pPr>
            <a:r>
              <a:rPr lang="en"/>
              <a:t>Bike Parking (4/39, 76,480)</a:t>
            </a:r>
            <a:endParaRPr/>
          </a:p>
          <a:p>
            <a:pPr indent="-317500" lvl="1" marL="914400" rtl="0" algn="l">
              <a:spcBef>
                <a:spcPts val="0"/>
              </a:spcBef>
              <a:spcAft>
                <a:spcPts val="0"/>
              </a:spcAft>
              <a:buSzPts val="1400"/>
              <a:buChar char="○"/>
            </a:pPr>
            <a:r>
              <a:rPr lang="en"/>
              <a:t>Good for Kids (7/39, 56,850)</a:t>
            </a:r>
            <a:endParaRPr/>
          </a:p>
          <a:p>
            <a:pPr indent="-317500" lvl="1" marL="914400" rtl="0" algn="l">
              <a:spcBef>
                <a:spcPts val="0"/>
              </a:spcBef>
              <a:spcAft>
                <a:spcPts val="0"/>
              </a:spcAft>
              <a:buSzPts val="1400"/>
              <a:buChar char="○"/>
            </a:pPr>
            <a:r>
              <a:rPr lang="en"/>
              <a:t>Outdoor Seating (9/39, 50,128)</a:t>
            </a:r>
            <a:endParaRPr/>
          </a:p>
          <a:p>
            <a:pPr indent="-317500" lvl="1" marL="914400" rtl="0" algn="l">
              <a:spcBef>
                <a:spcPts val="0"/>
              </a:spcBef>
              <a:spcAft>
                <a:spcPts val="0"/>
              </a:spcAft>
              <a:buSzPts val="1400"/>
              <a:buChar char="○"/>
            </a:pPr>
            <a:r>
              <a:rPr lang="en"/>
              <a:t>Has TV (13/39, 44,495)</a:t>
            </a:r>
            <a:endParaRPr/>
          </a:p>
          <a:p>
            <a:pPr indent="-317500" lvl="1" marL="914400" rtl="0" algn="l">
              <a:spcBef>
                <a:spcPts val="0"/>
              </a:spcBef>
              <a:spcAft>
                <a:spcPts val="0"/>
              </a:spcAft>
              <a:buSzPts val="1400"/>
              <a:buChar char="○"/>
            </a:pPr>
            <a:r>
              <a:rPr lang="en"/>
              <a:t>Wheelchair Access (19/39, 29,370)</a:t>
            </a:r>
            <a:endParaRPr/>
          </a:p>
          <a:p>
            <a:pPr indent="-317500" lvl="1" marL="914400" rtl="0" algn="l">
              <a:spcBef>
                <a:spcPts val="0"/>
              </a:spcBef>
              <a:spcAft>
                <a:spcPts val="0"/>
              </a:spcAft>
              <a:buSzPts val="1400"/>
              <a:buChar char="○"/>
            </a:pPr>
            <a:r>
              <a:rPr lang="en"/>
              <a:t>Dogs Allowed (22/39, 18,308)</a:t>
            </a:r>
            <a:endParaRPr/>
          </a:p>
        </p:txBody>
      </p:sp>
      <p:pic>
        <p:nvPicPr>
          <p:cNvPr id="77" name="Google Shape;77;p15"/>
          <p:cNvPicPr preferRelativeResize="0"/>
          <p:nvPr/>
        </p:nvPicPr>
        <p:blipFill>
          <a:blip r:embed="rId3">
            <a:alphaModFix/>
          </a:blip>
          <a:stretch>
            <a:fillRect/>
          </a:stretch>
        </p:blipFill>
        <p:spPr>
          <a:xfrm>
            <a:off x="6337825" y="445025"/>
            <a:ext cx="2130675" cy="1598050"/>
          </a:xfrm>
          <a:prstGeom prst="rect">
            <a:avLst/>
          </a:prstGeom>
          <a:noFill/>
          <a:ln>
            <a:noFill/>
          </a:ln>
        </p:spPr>
      </p:pic>
      <p:pic>
        <p:nvPicPr>
          <p:cNvPr id="78" name="Google Shape;78;p15"/>
          <p:cNvPicPr preferRelativeResize="0"/>
          <p:nvPr/>
        </p:nvPicPr>
        <p:blipFill>
          <a:blip r:embed="rId4">
            <a:alphaModFix/>
          </a:blip>
          <a:stretch>
            <a:fillRect/>
          </a:stretch>
        </p:blipFill>
        <p:spPr>
          <a:xfrm>
            <a:off x="624975" y="3526225"/>
            <a:ext cx="2296776" cy="1291950"/>
          </a:xfrm>
          <a:prstGeom prst="rect">
            <a:avLst/>
          </a:prstGeom>
          <a:noFill/>
          <a:ln>
            <a:noFill/>
          </a:ln>
        </p:spPr>
      </p:pic>
      <p:sp>
        <p:nvSpPr>
          <p:cNvPr id="79" name="Google Shape;79;p15"/>
          <p:cNvSpPr txBox="1"/>
          <p:nvPr>
            <p:ph idx="1" type="body"/>
          </p:nvPr>
        </p:nvSpPr>
        <p:spPr>
          <a:xfrm>
            <a:off x="4359675" y="2451900"/>
            <a:ext cx="33405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Second List: 4 Attributes</a:t>
            </a:r>
            <a:endParaRPr/>
          </a:p>
          <a:p>
            <a:pPr indent="-317500" lvl="1" marL="914400" rtl="0" algn="l">
              <a:spcBef>
                <a:spcPts val="0"/>
              </a:spcBef>
              <a:spcAft>
                <a:spcPts val="0"/>
              </a:spcAft>
              <a:buSzPts val="1400"/>
              <a:buChar char="○"/>
            </a:pPr>
            <a:r>
              <a:rPr lang="en"/>
              <a:t>Good for Kids</a:t>
            </a:r>
            <a:endParaRPr/>
          </a:p>
          <a:p>
            <a:pPr indent="-317500" lvl="1" marL="914400" rtl="0" algn="l">
              <a:spcBef>
                <a:spcPts val="0"/>
              </a:spcBef>
              <a:spcAft>
                <a:spcPts val="0"/>
              </a:spcAft>
              <a:buSzPts val="1400"/>
              <a:buChar char="○"/>
            </a:pPr>
            <a:r>
              <a:rPr lang="en"/>
              <a:t>Outdoor Seating</a:t>
            </a:r>
            <a:endParaRPr/>
          </a:p>
          <a:p>
            <a:pPr indent="-317500" lvl="1" marL="914400" rtl="0" algn="l">
              <a:spcBef>
                <a:spcPts val="0"/>
              </a:spcBef>
              <a:spcAft>
                <a:spcPts val="0"/>
              </a:spcAft>
              <a:buSzPts val="1400"/>
              <a:buChar char="○"/>
            </a:pPr>
            <a:r>
              <a:rPr lang="en"/>
              <a:t>Wheelchair Access</a:t>
            </a:r>
            <a:endParaRPr/>
          </a:p>
          <a:p>
            <a:pPr indent="-317500" lvl="1" marL="914400" rtl="0" algn="l">
              <a:spcBef>
                <a:spcPts val="0"/>
              </a:spcBef>
              <a:spcAft>
                <a:spcPts val="0"/>
              </a:spcAft>
              <a:buSzPts val="1400"/>
              <a:buChar char="○"/>
            </a:pPr>
            <a:r>
              <a:rPr lang="en"/>
              <a:t>Dogs Allowed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Filtering the data</a:t>
            </a:r>
            <a:endParaRPr/>
          </a:p>
        </p:txBody>
      </p:sp>
      <p:sp>
        <p:nvSpPr>
          <p:cNvPr id="85" name="Google Shape;85;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Only take </a:t>
            </a:r>
            <a:r>
              <a:rPr lang="en"/>
              <a:t>reviews from businesses with a review count of:</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For efficiency we created multiple files each member could train/test a different set independently.</a:t>
            </a:r>
            <a:endParaRPr/>
          </a:p>
        </p:txBody>
      </p:sp>
      <p:sp>
        <p:nvSpPr>
          <p:cNvPr id="86" name="Google Shape;86;p16"/>
          <p:cNvSpPr txBox="1"/>
          <p:nvPr/>
        </p:nvSpPr>
        <p:spPr>
          <a:xfrm>
            <a:off x="1270650" y="1711950"/>
            <a:ext cx="2404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Proxima Nova"/>
                <a:ea typeface="Proxima Nova"/>
                <a:cs typeface="Proxima Nova"/>
                <a:sym typeface="Proxima Nova"/>
              </a:rPr>
              <a:t>At least 1000 reviews</a:t>
            </a:r>
            <a:endParaRPr b="1" sz="1700">
              <a:latin typeface="Proxima Nova"/>
              <a:ea typeface="Proxima Nova"/>
              <a:cs typeface="Proxima Nova"/>
              <a:sym typeface="Proxima Nova"/>
            </a:endParaRPr>
          </a:p>
        </p:txBody>
      </p:sp>
      <p:sp>
        <p:nvSpPr>
          <p:cNvPr id="87" name="Google Shape;87;p16"/>
          <p:cNvSpPr txBox="1"/>
          <p:nvPr/>
        </p:nvSpPr>
        <p:spPr>
          <a:xfrm>
            <a:off x="4070850" y="1711950"/>
            <a:ext cx="2404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Proxima Nova"/>
                <a:ea typeface="Proxima Nova"/>
                <a:cs typeface="Proxima Nova"/>
                <a:sym typeface="Proxima Nova"/>
              </a:rPr>
              <a:t>At least 500 reviews</a:t>
            </a:r>
            <a:endParaRPr b="1" sz="1700">
              <a:latin typeface="Proxima Nova"/>
              <a:ea typeface="Proxima Nova"/>
              <a:cs typeface="Proxima Nova"/>
              <a:sym typeface="Proxima Nova"/>
            </a:endParaRPr>
          </a:p>
        </p:txBody>
      </p:sp>
      <p:sp>
        <p:nvSpPr>
          <p:cNvPr id="88" name="Google Shape;88;p16"/>
          <p:cNvSpPr txBox="1"/>
          <p:nvPr/>
        </p:nvSpPr>
        <p:spPr>
          <a:xfrm>
            <a:off x="1301100" y="2118375"/>
            <a:ext cx="234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734,055 reviews in dataset</a:t>
            </a:r>
            <a:endParaRPr>
              <a:latin typeface="Proxima Nova"/>
              <a:ea typeface="Proxima Nova"/>
              <a:cs typeface="Proxima Nova"/>
              <a:sym typeface="Proxima Nova"/>
            </a:endParaRPr>
          </a:p>
        </p:txBody>
      </p:sp>
      <p:sp>
        <p:nvSpPr>
          <p:cNvPr id="89" name="Google Shape;89;p16"/>
          <p:cNvSpPr txBox="1"/>
          <p:nvPr/>
        </p:nvSpPr>
        <p:spPr>
          <a:xfrm>
            <a:off x="4101300" y="2118375"/>
            <a:ext cx="234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1,756,167</a:t>
            </a:r>
            <a:r>
              <a:rPr lang="en">
                <a:latin typeface="Proxima Nova"/>
                <a:ea typeface="Proxima Nova"/>
                <a:cs typeface="Proxima Nova"/>
                <a:sym typeface="Proxima Nova"/>
              </a:rPr>
              <a:t> reviews in dataset</a:t>
            </a:r>
            <a:endParaRPr>
              <a:latin typeface="Proxima Nova"/>
              <a:ea typeface="Proxima Nova"/>
              <a:cs typeface="Proxima Nova"/>
              <a:sym typeface="Proxima Nova"/>
            </a:endParaRPr>
          </a:p>
        </p:txBody>
      </p:sp>
      <p:pic>
        <p:nvPicPr>
          <p:cNvPr id="90" name="Google Shape;90;p16"/>
          <p:cNvPicPr preferRelativeResize="0"/>
          <p:nvPr/>
        </p:nvPicPr>
        <p:blipFill>
          <a:blip r:embed="rId3">
            <a:alphaModFix/>
          </a:blip>
          <a:stretch>
            <a:fillRect/>
          </a:stretch>
        </p:blipFill>
        <p:spPr>
          <a:xfrm>
            <a:off x="5401225" y="3454475"/>
            <a:ext cx="1467377" cy="146737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Formatting the Data</a:t>
            </a:r>
            <a:endParaRPr/>
          </a:p>
        </p:txBody>
      </p:sp>
      <p:sp>
        <p:nvSpPr>
          <p:cNvPr id="96" name="Google Shape;96;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 order to make the data python-ready, we took a couple of different actions</a:t>
            </a:r>
            <a:endParaRPr/>
          </a:p>
          <a:p>
            <a:pPr indent="-317500" lvl="1" marL="914400" rtl="0" algn="l">
              <a:spcBef>
                <a:spcPts val="0"/>
              </a:spcBef>
              <a:spcAft>
                <a:spcPts val="0"/>
              </a:spcAft>
              <a:buSzPts val="1400"/>
              <a:buChar char="○"/>
            </a:pPr>
            <a:r>
              <a:rPr lang="en"/>
              <a:t>Removed </a:t>
            </a:r>
            <a:r>
              <a:rPr lang="en"/>
              <a:t>unnecessary</a:t>
            </a:r>
            <a:r>
              <a:rPr lang="en"/>
              <a:t> data</a:t>
            </a:r>
            <a:endParaRPr/>
          </a:p>
          <a:p>
            <a:pPr indent="-317500" lvl="1" marL="914400" rtl="0" algn="l">
              <a:spcBef>
                <a:spcPts val="0"/>
              </a:spcBef>
              <a:spcAft>
                <a:spcPts val="0"/>
              </a:spcAft>
              <a:buSzPts val="1400"/>
              <a:buChar char="○"/>
            </a:pPr>
            <a:r>
              <a:rPr lang="en"/>
              <a:t>Combined the encoded </a:t>
            </a:r>
            <a:r>
              <a:rPr lang="en"/>
              <a:t>text</a:t>
            </a:r>
            <a:r>
              <a:rPr lang="en"/>
              <a:t> and binary attribute values into a csv. file</a:t>
            </a:r>
            <a:endParaRPr/>
          </a:p>
        </p:txBody>
      </p:sp>
      <p:sp>
        <p:nvSpPr>
          <p:cNvPr id="97" name="Google Shape;97;p17"/>
          <p:cNvSpPr txBox="1"/>
          <p:nvPr/>
        </p:nvSpPr>
        <p:spPr>
          <a:xfrm>
            <a:off x="2016325" y="2708700"/>
            <a:ext cx="354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8" name="Google Shape;98;p17"/>
          <p:cNvSpPr txBox="1"/>
          <p:nvPr/>
        </p:nvSpPr>
        <p:spPr>
          <a:xfrm>
            <a:off x="5592650" y="2255475"/>
            <a:ext cx="11412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latin typeface="Proxima Nova"/>
                <a:ea typeface="Proxima Nova"/>
                <a:cs typeface="Proxima Nova"/>
                <a:sym typeface="Proxima Nova"/>
              </a:rPr>
              <a:t>.</a:t>
            </a:r>
            <a:r>
              <a:rPr b="1" lang="en" sz="2500">
                <a:latin typeface="Proxima Nova"/>
                <a:ea typeface="Proxima Nova"/>
                <a:cs typeface="Proxima Nova"/>
                <a:sym typeface="Proxima Nova"/>
              </a:rPr>
              <a:t>csv</a:t>
            </a:r>
            <a:endParaRPr b="1" sz="2500">
              <a:latin typeface="Proxima Nova"/>
              <a:ea typeface="Proxima Nova"/>
              <a:cs typeface="Proxima Nova"/>
              <a:sym typeface="Proxima Nova"/>
            </a:endParaRPr>
          </a:p>
        </p:txBody>
      </p:sp>
      <p:sp>
        <p:nvSpPr>
          <p:cNvPr id="99" name="Google Shape;99;p17"/>
          <p:cNvSpPr txBox="1"/>
          <p:nvPr/>
        </p:nvSpPr>
        <p:spPr>
          <a:xfrm>
            <a:off x="2206975" y="2255475"/>
            <a:ext cx="11412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latin typeface="Proxima Nova"/>
                <a:ea typeface="Proxima Nova"/>
                <a:cs typeface="Proxima Nova"/>
                <a:sym typeface="Proxima Nova"/>
              </a:rPr>
              <a:t>.</a:t>
            </a:r>
            <a:r>
              <a:rPr b="1" lang="en" sz="2500">
                <a:latin typeface="Proxima Nova"/>
                <a:ea typeface="Proxima Nova"/>
                <a:cs typeface="Proxima Nova"/>
                <a:sym typeface="Proxima Nova"/>
              </a:rPr>
              <a:t>json</a:t>
            </a:r>
            <a:endParaRPr b="1" sz="2500">
              <a:latin typeface="Proxima Nova"/>
              <a:ea typeface="Proxima Nova"/>
              <a:cs typeface="Proxima Nova"/>
              <a:sym typeface="Proxima Nova"/>
            </a:endParaRPr>
          </a:p>
        </p:txBody>
      </p:sp>
      <p:cxnSp>
        <p:nvCxnSpPr>
          <p:cNvPr id="100" name="Google Shape;100;p17"/>
          <p:cNvCxnSpPr/>
          <p:nvPr/>
        </p:nvCxnSpPr>
        <p:spPr>
          <a:xfrm>
            <a:off x="3690050" y="2541375"/>
            <a:ext cx="1514400" cy="7500"/>
          </a:xfrm>
          <a:prstGeom prst="straightConnector1">
            <a:avLst/>
          </a:prstGeom>
          <a:noFill/>
          <a:ln cap="flat" cmpd="sng" w="28575">
            <a:solidFill>
              <a:schemeClr val="accent1"/>
            </a:solidFill>
            <a:prstDash val="solid"/>
            <a:round/>
            <a:headEnd len="med" w="med" type="none"/>
            <a:tailEnd len="med" w="med" type="triangle"/>
          </a:ln>
        </p:spPr>
      </p:cxnSp>
      <p:pic>
        <p:nvPicPr>
          <p:cNvPr id="101" name="Google Shape;101;p17"/>
          <p:cNvPicPr preferRelativeResize="0"/>
          <p:nvPr/>
        </p:nvPicPr>
        <p:blipFill>
          <a:blip r:embed="rId3">
            <a:alphaModFix/>
          </a:blip>
          <a:stretch>
            <a:fillRect/>
          </a:stretch>
        </p:blipFill>
        <p:spPr>
          <a:xfrm>
            <a:off x="1552575" y="3009638"/>
            <a:ext cx="6038850" cy="1362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Formatting the Data cont.</a:t>
            </a:r>
            <a:endParaRPr/>
          </a:p>
        </p:txBody>
      </p:sp>
      <p:sp>
        <p:nvSpPr>
          <p:cNvPr id="107" name="Google Shape;107;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Python is slow and we are all </a:t>
            </a:r>
            <a:r>
              <a:rPr lang="en"/>
              <a:t>relatively</a:t>
            </a:r>
            <a:r>
              <a:rPr lang="en"/>
              <a:t> inexperienced with it</a:t>
            </a:r>
            <a:endParaRPr/>
          </a:p>
          <a:p>
            <a:pPr indent="-342900" lvl="0" marL="457200" rtl="0" algn="l">
              <a:spcBef>
                <a:spcPts val="0"/>
              </a:spcBef>
              <a:spcAft>
                <a:spcPts val="0"/>
              </a:spcAft>
              <a:buSzPts val="1800"/>
              <a:buChar char="●"/>
            </a:pPr>
            <a:r>
              <a:rPr lang="en"/>
              <a:t>Data is already formatted to one review/</a:t>
            </a:r>
            <a:r>
              <a:rPr lang="en"/>
              <a:t>business</a:t>
            </a:r>
            <a:r>
              <a:rPr lang="en"/>
              <a:t> per line</a:t>
            </a:r>
            <a:endParaRPr/>
          </a:p>
          <a:p>
            <a:pPr indent="-342900" lvl="0" marL="457200" rtl="0" algn="l">
              <a:spcBef>
                <a:spcPts val="0"/>
              </a:spcBef>
              <a:spcAft>
                <a:spcPts val="0"/>
              </a:spcAft>
              <a:buSzPts val="1800"/>
              <a:buChar char="●"/>
            </a:pPr>
            <a:r>
              <a:rPr lang="en"/>
              <a:t>Lots of unused data</a:t>
            </a:r>
            <a:endParaRPr/>
          </a:p>
          <a:p>
            <a:pPr indent="-342900" lvl="0" marL="457200" rtl="0" algn="l">
              <a:spcBef>
                <a:spcPts val="0"/>
              </a:spcBef>
              <a:spcAft>
                <a:spcPts val="0"/>
              </a:spcAft>
              <a:buSzPts val="1800"/>
              <a:buChar char="●"/>
            </a:pPr>
            <a:r>
              <a:rPr lang="en"/>
              <a:t>Wanted to test against different collections of </a:t>
            </a:r>
            <a:r>
              <a:rPr lang="en"/>
              <a:t>attributes</a:t>
            </a:r>
            <a:endParaRPr/>
          </a:p>
          <a:p>
            <a:pPr indent="0" lvl="0" marL="0" rtl="0" algn="l">
              <a:spcBef>
                <a:spcPts val="1200"/>
              </a:spcBef>
              <a:spcAft>
                <a:spcPts val="0"/>
              </a:spcAft>
              <a:buNone/>
            </a:pPr>
            <a:r>
              <a:rPr lang="en"/>
              <a:t>Ingest program written in C++</a:t>
            </a:r>
            <a:endParaRPr/>
          </a:p>
          <a:p>
            <a:pPr indent="-342900" lvl="0" marL="457200" rtl="0" algn="l">
              <a:spcBef>
                <a:spcPts val="1200"/>
              </a:spcBef>
              <a:spcAft>
                <a:spcPts val="0"/>
              </a:spcAft>
              <a:buSzPts val="1800"/>
              <a:buChar char="●"/>
            </a:pPr>
            <a:r>
              <a:rPr lang="en"/>
              <a:t>Parsing reviews and businesses can be done in O(n) time</a:t>
            </a:r>
            <a:endParaRPr/>
          </a:p>
          <a:p>
            <a:pPr indent="-342900" lvl="0" marL="457200" rtl="0" algn="l">
              <a:spcBef>
                <a:spcPts val="0"/>
              </a:spcBef>
              <a:spcAft>
                <a:spcPts val="0"/>
              </a:spcAft>
              <a:buSzPts val="1800"/>
              <a:buChar char="●"/>
            </a:pPr>
            <a:r>
              <a:rPr lang="en"/>
              <a:t>Used a bitmask to store attributes on a </a:t>
            </a:r>
            <a:r>
              <a:rPr lang="en"/>
              <a:t>business</a:t>
            </a:r>
            <a:endParaRPr/>
          </a:p>
          <a:p>
            <a:pPr indent="-342900" lvl="0" marL="457200" rtl="0" algn="l">
              <a:spcBef>
                <a:spcPts val="0"/>
              </a:spcBef>
              <a:spcAft>
                <a:spcPts val="0"/>
              </a:spcAft>
              <a:buSzPts val="1800"/>
              <a:buChar char="●"/>
            </a:pPr>
            <a:r>
              <a:rPr lang="en"/>
              <a:t>All of the output files can be generated in O(n) time</a:t>
            </a:r>
            <a:endParaRPr/>
          </a:p>
          <a:p>
            <a:pPr indent="-342900" lvl="0" marL="457200" rtl="0" algn="l">
              <a:spcBef>
                <a:spcPts val="0"/>
              </a:spcBef>
              <a:spcAft>
                <a:spcPts val="0"/>
              </a:spcAft>
              <a:buSzPts val="1800"/>
              <a:buChar char="●"/>
            </a:pPr>
            <a:r>
              <a:rPr lang="en"/>
              <a:t>File size reduction</a:t>
            </a:r>
            <a:endParaRPr/>
          </a:p>
        </p:txBody>
      </p:sp>
      <p:sp>
        <p:nvSpPr>
          <p:cNvPr id="108" name="Google Shape;108;p18"/>
          <p:cNvSpPr txBox="1"/>
          <p:nvPr/>
        </p:nvSpPr>
        <p:spPr>
          <a:xfrm>
            <a:off x="2016325" y="2708700"/>
            <a:ext cx="354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pic>
        <p:nvPicPr>
          <p:cNvPr id="109" name="Google Shape;109;p18"/>
          <p:cNvPicPr preferRelativeResize="0"/>
          <p:nvPr/>
        </p:nvPicPr>
        <p:blipFill>
          <a:blip r:embed="rId3">
            <a:alphaModFix/>
          </a:blip>
          <a:stretch>
            <a:fillRect/>
          </a:stretch>
        </p:blipFill>
        <p:spPr>
          <a:xfrm>
            <a:off x="7326725" y="1152475"/>
            <a:ext cx="1419274" cy="1419274"/>
          </a:xfrm>
          <a:prstGeom prst="rect">
            <a:avLst/>
          </a:prstGeom>
          <a:noFill/>
          <a:ln>
            <a:noFill/>
          </a:ln>
        </p:spPr>
      </p:pic>
      <p:pic>
        <p:nvPicPr>
          <p:cNvPr id="110" name="Google Shape;110;p18"/>
          <p:cNvPicPr preferRelativeResize="0"/>
          <p:nvPr/>
        </p:nvPicPr>
        <p:blipFill>
          <a:blip r:embed="rId4">
            <a:alphaModFix/>
          </a:blip>
          <a:stretch>
            <a:fillRect/>
          </a:stretch>
        </p:blipFill>
        <p:spPr>
          <a:xfrm>
            <a:off x="7326724" y="2951050"/>
            <a:ext cx="1331750" cy="1496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Encoding the Text</a:t>
            </a:r>
            <a:endParaRPr/>
          </a:p>
        </p:txBody>
      </p:sp>
      <p:sp>
        <p:nvSpPr>
          <p:cNvPr id="116" name="Google Shape;116;p19"/>
          <p:cNvSpPr txBox="1"/>
          <p:nvPr>
            <p:ph idx="1" type="body"/>
          </p:nvPr>
        </p:nvSpPr>
        <p:spPr>
          <a:xfrm>
            <a:off x="311700" y="1152475"/>
            <a:ext cx="3842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To encode the text, we used GloVe</a:t>
            </a:r>
            <a:endParaRPr sz="1800"/>
          </a:p>
          <a:p>
            <a:pPr indent="-317500" lvl="1" marL="914400" rtl="0" algn="l">
              <a:spcBef>
                <a:spcPts val="0"/>
              </a:spcBef>
              <a:spcAft>
                <a:spcPts val="0"/>
              </a:spcAft>
              <a:buSzPts val="1400"/>
              <a:buChar char="○"/>
            </a:pPr>
            <a:r>
              <a:rPr lang="en" sz="1400"/>
              <a:t>Good at identifying words that are similar semantically</a:t>
            </a:r>
            <a:endParaRPr sz="1400"/>
          </a:p>
        </p:txBody>
      </p:sp>
      <p:pic>
        <p:nvPicPr>
          <p:cNvPr id="117" name="Google Shape;117;p19"/>
          <p:cNvPicPr preferRelativeResize="0"/>
          <p:nvPr/>
        </p:nvPicPr>
        <p:blipFill>
          <a:blip r:embed="rId3">
            <a:alphaModFix/>
          </a:blip>
          <a:stretch>
            <a:fillRect/>
          </a:stretch>
        </p:blipFill>
        <p:spPr>
          <a:xfrm>
            <a:off x="4396988" y="1157020"/>
            <a:ext cx="4385225" cy="340733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Model</a:t>
            </a:r>
            <a:endParaRPr/>
          </a:p>
        </p:txBody>
      </p:sp>
      <p:sp>
        <p:nvSpPr>
          <p:cNvPr id="123" name="Google Shape;123;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We performed Multi-Label classification using Keras</a:t>
            </a:r>
            <a:endParaRPr/>
          </a:p>
          <a:p>
            <a:pPr indent="-317500" lvl="1" marL="914400" rtl="0" algn="l">
              <a:spcBef>
                <a:spcPts val="0"/>
              </a:spcBef>
              <a:spcAft>
                <a:spcPts val="0"/>
              </a:spcAft>
              <a:buSzPts val="1400"/>
              <a:buChar char="○"/>
            </a:pPr>
            <a:r>
              <a:rPr lang="en"/>
              <a:t>Single output and multiple output layers</a:t>
            </a:r>
            <a:endParaRPr/>
          </a:p>
          <a:p>
            <a:pPr indent="-317500" lvl="1" marL="914400" rtl="0" algn="l">
              <a:spcBef>
                <a:spcPts val="0"/>
              </a:spcBef>
              <a:spcAft>
                <a:spcPts val="0"/>
              </a:spcAft>
              <a:buSzPts val="1400"/>
              <a:buChar char="○"/>
            </a:pPr>
            <a:r>
              <a:rPr lang="en"/>
              <a:t>Created the models multiple times using different epochs</a:t>
            </a:r>
            <a:endParaRPr/>
          </a:p>
          <a:p>
            <a:pPr indent="-317500" lvl="1" marL="914400" rtl="0" algn="l">
              <a:spcBef>
                <a:spcPts val="0"/>
              </a:spcBef>
              <a:spcAft>
                <a:spcPts val="0"/>
              </a:spcAft>
              <a:buSzPts val="1400"/>
              <a:buChar char="○"/>
            </a:pPr>
            <a:r>
              <a:rPr lang="en"/>
              <a:t>Measured the score and accuracy</a:t>
            </a:r>
            <a:endParaRPr/>
          </a:p>
        </p:txBody>
      </p:sp>
      <p:pic>
        <p:nvPicPr>
          <p:cNvPr id="124" name="Google Shape;124;p20"/>
          <p:cNvPicPr preferRelativeResize="0"/>
          <p:nvPr/>
        </p:nvPicPr>
        <p:blipFill>
          <a:blip r:embed="rId3">
            <a:alphaModFix/>
          </a:blip>
          <a:stretch>
            <a:fillRect/>
          </a:stretch>
        </p:blipFill>
        <p:spPr>
          <a:xfrm>
            <a:off x="284488" y="2571750"/>
            <a:ext cx="8575023" cy="2161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pic>
        <p:nvPicPr>
          <p:cNvPr id="130" name="Google Shape;130;p21" title="Single Output Layer Model Test Accuracy"/>
          <p:cNvPicPr preferRelativeResize="0"/>
          <p:nvPr/>
        </p:nvPicPr>
        <p:blipFill>
          <a:blip r:embed="rId3">
            <a:alphaModFix/>
          </a:blip>
          <a:stretch>
            <a:fillRect/>
          </a:stretch>
        </p:blipFill>
        <p:spPr>
          <a:xfrm>
            <a:off x="0" y="1458388"/>
            <a:ext cx="4610226" cy="2804574"/>
          </a:xfrm>
          <a:prstGeom prst="rect">
            <a:avLst/>
          </a:prstGeom>
          <a:noFill/>
          <a:ln>
            <a:noFill/>
          </a:ln>
        </p:spPr>
      </p:pic>
      <p:pic>
        <p:nvPicPr>
          <p:cNvPr id="131" name="Google Shape;131;p21" title="Multi Output Layer Model Test Accuracy"/>
          <p:cNvPicPr preferRelativeResize="0"/>
          <p:nvPr/>
        </p:nvPicPr>
        <p:blipFill>
          <a:blip r:embed="rId4">
            <a:alphaModFix/>
          </a:blip>
          <a:stretch>
            <a:fillRect/>
          </a:stretch>
        </p:blipFill>
        <p:spPr>
          <a:xfrm>
            <a:off x="4671400" y="1477901"/>
            <a:ext cx="4472601" cy="2765551"/>
          </a:xfrm>
          <a:prstGeom prst="rect">
            <a:avLst/>
          </a:prstGeom>
          <a:noFill/>
          <a:ln>
            <a:noFill/>
          </a:ln>
        </p:spPr>
      </p:pic>
      <p:sp>
        <p:nvSpPr>
          <p:cNvPr id="132" name="Google Shape;132;p21"/>
          <p:cNvSpPr/>
          <p:nvPr/>
        </p:nvSpPr>
        <p:spPr>
          <a:xfrm>
            <a:off x="563025" y="2225275"/>
            <a:ext cx="1066500" cy="1270800"/>
          </a:xfrm>
          <a:prstGeom prst="roundRect">
            <a:avLst>
              <a:gd fmla="val 16667" name="adj"/>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1"/>
          <p:cNvSpPr/>
          <p:nvPr/>
        </p:nvSpPr>
        <p:spPr>
          <a:xfrm>
            <a:off x="2480650" y="2050500"/>
            <a:ext cx="1030500" cy="1445700"/>
          </a:xfrm>
          <a:prstGeom prst="roundRect">
            <a:avLst>
              <a:gd fmla="val 16667" name="adj"/>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